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</a:rPr>
              <a:t>Соотношение размеров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Площадь, которую надо засеять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1441151880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B0-415B-A3C7-B377EEBEC3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Площадь Земли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510072000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B0-415B-A3C7-B377EEBEC3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Площадь суши Земли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148939063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B0-415B-A3C7-B377EEBEC372}"/>
            </c:ext>
          </c:extLst>
        </c:ser>
        <c:dLbls>
          <c:showVal val="1"/>
        </c:dLbls>
        <c:gapWidth val="219"/>
        <c:overlap val="-27"/>
        <c:axId val="83990400"/>
        <c:axId val="83991936"/>
      </c:barChart>
      <c:catAx>
        <c:axId val="8399040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83991936"/>
        <c:crosses val="autoZero"/>
        <c:auto val="1"/>
        <c:lblAlgn val="ctr"/>
        <c:lblOffset val="100"/>
      </c:catAx>
      <c:valAx>
        <c:axId val="839919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crossAx val="8399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8F141-FBBB-484A-A06B-13E9D3921672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7869DF-0C96-44E8-96D4-CC53BA3DF69A}">
      <dgm:prSet custT="1"/>
      <dgm:spPr/>
      <dgm:t>
        <a:bodyPr/>
        <a:lstStyle/>
        <a:p>
          <a:r>
            <a:rPr lang="ru-RU" sz="2000" dirty="0"/>
            <a:t>Вес одного зерна около 50мг → 0,05 (г)</a:t>
          </a:r>
        </a:p>
        <a:p>
          <a:r>
            <a:rPr lang="ru-RU" sz="2000" dirty="0"/>
            <a:t>1г = 1000мг </a:t>
          </a:r>
          <a:endParaRPr lang="en-US" sz="2000" dirty="0"/>
        </a:p>
      </dgm:t>
    </dgm:pt>
    <dgm:pt modelId="{3E5AE350-3512-4147-880F-F0D6E028BBF6}" type="parTrans" cxnId="{1FDC1CF8-B88D-4FC7-874A-4AEC81EA2369}">
      <dgm:prSet/>
      <dgm:spPr/>
      <dgm:t>
        <a:bodyPr/>
        <a:lstStyle/>
        <a:p>
          <a:endParaRPr lang="en-US"/>
        </a:p>
      </dgm:t>
    </dgm:pt>
    <dgm:pt modelId="{E97F77F3-7A32-4A00-A42C-6D44BEB91B7D}" type="sibTrans" cxnId="{1FDC1CF8-B88D-4FC7-874A-4AEC81EA2369}">
      <dgm:prSet/>
      <dgm:spPr/>
      <dgm:t>
        <a:bodyPr/>
        <a:lstStyle/>
        <a:p>
          <a:endParaRPr lang="en-US"/>
        </a:p>
      </dgm:t>
    </dgm:pt>
    <dgm:pt modelId="{BD29C56E-BC3E-4319-BC73-9C2C22CEED1E}">
      <dgm:prSet custT="1"/>
      <dgm:spPr/>
      <dgm:t>
        <a:bodyPr/>
        <a:lstStyle/>
        <a:p>
          <a:r>
            <a:rPr lang="ru-RU" sz="2000" dirty="0"/>
            <a:t>0,05 × 18 446 744 073 709 551 615 = 922 337 203 685 477 580,75 (г) → 9 223 372 036 854 (вес урожая в ц)</a:t>
          </a:r>
        </a:p>
        <a:p>
          <a:r>
            <a:rPr lang="ru-RU" sz="2000" dirty="0"/>
            <a:t>1ц = 100000г</a:t>
          </a:r>
          <a:endParaRPr lang="en-US" sz="2000" dirty="0"/>
        </a:p>
      </dgm:t>
    </dgm:pt>
    <dgm:pt modelId="{82DF6A68-68B8-4834-B871-053FDAD7DBE2}" type="parTrans" cxnId="{B83293AA-7A63-4D11-8C93-289E23C06568}">
      <dgm:prSet/>
      <dgm:spPr/>
      <dgm:t>
        <a:bodyPr/>
        <a:lstStyle/>
        <a:p>
          <a:endParaRPr lang="en-US"/>
        </a:p>
      </dgm:t>
    </dgm:pt>
    <dgm:pt modelId="{44CE5EB4-C9D8-4C2A-BE87-AE25C6B4D9EC}" type="sibTrans" cxnId="{B83293AA-7A63-4D11-8C93-289E23C06568}">
      <dgm:prSet/>
      <dgm:spPr/>
      <dgm:t>
        <a:bodyPr/>
        <a:lstStyle/>
        <a:p>
          <a:endParaRPr lang="en-US"/>
        </a:p>
      </dgm:t>
    </dgm:pt>
    <dgm:pt modelId="{3CEB3175-9882-428B-8D21-CA25B67A9C66}">
      <dgm:prSet custT="1"/>
      <dgm:spPr/>
      <dgm:t>
        <a:bodyPr/>
        <a:lstStyle/>
        <a:p>
          <a:r>
            <a:rPr lang="ru-RU" sz="2000" dirty="0"/>
            <a:t>Средняя урожайность пшеницы 64 ц/га</a:t>
          </a:r>
          <a:endParaRPr lang="en-US" sz="2000" dirty="0"/>
        </a:p>
      </dgm:t>
    </dgm:pt>
    <dgm:pt modelId="{49814E57-1AAF-42CF-8BFC-6A06DA1256D2}" type="parTrans" cxnId="{6CFF52BC-5FD6-448A-852A-6534C4A44564}">
      <dgm:prSet/>
      <dgm:spPr/>
      <dgm:t>
        <a:bodyPr/>
        <a:lstStyle/>
        <a:p>
          <a:endParaRPr lang="en-US"/>
        </a:p>
      </dgm:t>
    </dgm:pt>
    <dgm:pt modelId="{8651F3C0-A34B-47E1-BF61-8317A600F220}" type="sibTrans" cxnId="{6CFF52BC-5FD6-448A-852A-6534C4A44564}">
      <dgm:prSet/>
      <dgm:spPr/>
      <dgm:t>
        <a:bodyPr/>
        <a:lstStyle/>
        <a:p>
          <a:endParaRPr lang="en-US"/>
        </a:p>
      </dgm:t>
    </dgm:pt>
    <dgm:pt modelId="{64BF34EF-EF31-498B-8CDD-DBDE0A6CBBEF}">
      <dgm:prSet custT="1"/>
      <dgm:spPr/>
      <dgm:t>
        <a:bodyPr/>
        <a:lstStyle/>
        <a:p>
          <a:r>
            <a:rPr lang="ru-RU" sz="2000" dirty="0"/>
            <a:t>9 223 372 036 854 : 64 = 144 115 188 075 (га) →    1 441 151 880 (км²) (площадь земли, которую необходимо засеять, чтобы получить нужное количество зёрен)</a:t>
          </a:r>
        </a:p>
        <a:p>
          <a:r>
            <a:rPr lang="ru-RU" sz="2000" dirty="0"/>
            <a:t>1км² = 100га</a:t>
          </a:r>
        </a:p>
      </dgm:t>
    </dgm:pt>
    <dgm:pt modelId="{57949EE1-FF58-4142-B550-0FE6FF6E81F8}" type="parTrans" cxnId="{06996AFB-7652-4AC9-8B33-639B0DDA2226}">
      <dgm:prSet/>
      <dgm:spPr/>
      <dgm:t>
        <a:bodyPr/>
        <a:lstStyle/>
        <a:p>
          <a:endParaRPr lang="en-US"/>
        </a:p>
      </dgm:t>
    </dgm:pt>
    <dgm:pt modelId="{85447307-5CE0-46B9-8B70-A8F3E586B49C}" type="sibTrans" cxnId="{06996AFB-7652-4AC9-8B33-639B0DDA2226}">
      <dgm:prSet/>
      <dgm:spPr/>
      <dgm:t>
        <a:bodyPr/>
        <a:lstStyle/>
        <a:p>
          <a:endParaRPr lang="en-US"/>
        </a:p>
      </dgm:t>
    </dgm:pt>
    <dgm:pt modelId="{E8D02957-D78D-4EC5-B90D-97E029E315F0}" type="pres">
      <dgm:prSet presAssocID="{1C58F141-FBBB-484A-A06B-13E9D392167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0B2813-F80D-4773-A210-0AB380FE3664}" type="pres">
      <dgm:prSet presAssocID="{1C58F141-FBBB-484A-A06B-13E9D3921672}" presName="dummyMaxCanvas" presStyleCnt="0">
        <dgm:presLayoutVars/>
      </dgm:prSet>
      <dgm:spPr/>
    </dgm:pt>
    <dgm:pt modelId="{92E4B992-1E0A-4EFF-995E-A71363EBA12C}" type="pres">
      <dgm:prSet presAssocID="{1C58F141-FBBB-484A-A06B-13E9D3921672}" presName="FourNodes_1" presStyleLbl="node1" presStyleIdx="0" presStyleCnt="4" custLinFactNeighborX="675" custLinFactNeighborY="2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0F966-7125-4915-94ED-6620E7A06890}" type="pres">
      <dgm:prSet presAssocID="{1C58F141-FBBB-484A-A06B-13E9D3921672}" presName="FourNodes_2" presStyleLbl="node1" presStyleIdx="1" presStyleCnt="4" custScaleY="118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7F006-0A08-4F27-818A-8A429BEFBD31}" type="pres">
      <dgm:prSet presAssocID="{1C58F141-FBBB-484A-A06B-13E9D392167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5FFA7-2E77-415D-863D-92CD2A95D926}" type="pres">
      <dgm:prSet presAssocID="{1C58F141-FBBB-484A-A06B-13E9D3921672}" presName="FourNodes_4" presStyleLbl="node1" presStyleIdx="3" presStyleCnt="4" custScaleY="124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0A148-DAE7-44B9-85F9-5BC031E0309E}" type="pres">
      <dgm:prSet presAssocID="{1C58F141-FBBB-484A-A06B-13E9D392167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13574-CD4F-488B-831C-725DB22EEDE5}" type="pres">
      <dgm:prSet presAssocID="{1C58F141-FBBB-484A-A06B-13E9D392167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47469-8AB9-4235-BE92-12B5FF475F33}" type="pres">
      <dgm:prSet presAssocID="{1C58F141-FBBB-484A-A06B-13E9D392167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75A0C-35F6-4647-9377-0F48678C6992}" type="pres">
      <dgm:prSet presAssocID="{1C58F141-FBBB-484A-A06B-13E9D392167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8C960-495B-4B62-A9CA-188619C3D071}" type="pres">
      <dgm:prSet presAssocID="{1C58F141-FBBB-484A-A06B-13E9D392167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8A63C-CAFB-40A3-B4EB-646E3365D67B}" type="pres">
      <dgm:prSet presAssocID="{1C58F141-FBBB-484A-A06B-13E9D392167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390E2-EDB6-4A5D-9644-D655F00FEB55}" type="pres">
      <dgm:prSet presAssocID="{1C58F141-FBBB-484A-A06B-13E9D392167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F83D9E-2DF8-402C-81DE-900F91971885}" type="presOf" srcId="{64BF34EF-EF31-498B-8CDD-DBDE0A6CBBEF}" destId="{B405FFA7-2E77-415D-863D-92CD2A95D926}" srcOrd="0" destOrd="0" presId="urn:microsoft.com/office/officeart/2005/8/layout/vProcess5"/>
    <dgm:cxn modelId="{FAFFF5EC-8D0A-407B-B9EE-DA69D548A47A}" type="presOf" srcId="{DE7869DF-0C96-44E8-96D4-CC53BA3DF69A}" destId="{92E4B992-1E0A-4EFF-995E-A71363EBA12C}" srcOrd="0" destOrd="0" presId="urn:microsoft.com/office/officeart/2005/8/layout/vProcess5"/>
    <dgm:cxn modelId="{CC8FD8FB-38A5-4B6D-9EC9-FD508417F804}" type="presOf" srcId="{BD29C56E-BC3E-4319-BC73-9C2C22CEED1E}" destId="{DD50F966-7125-4915-94ED-6620E7A06890}" srcOrd="0" destOrd="0" presId="urn:microsoft.com/office/officeart/2005/8/layout/vProcess5"/>
    <dgm:cxn modelId="{8178FB2B-69AD-432A-90A3-16F65CE1CD24}" type="presOf" srcId="{BD29C56E-BC3E-4319-BC73-9C2C22CEED1E}" destId="{0208C960-495B-4B62-A9CA-188619C3D071}" srcOrd="1" destOrd="0" presId="urn:microsoft.com/office/officeart/2005/8/layout/vProcess5"/>
    <dgm:cxn modelId="{E61B779D-602F-44F0-8F3E-E46A85CDA62E}" type="presOf" srcId="{DE7869DF-0C96-44E8-96D4-CC53BA3DF69A}" destId="{98375A0C-35F6-4647-9377-0F48678C6992}" srcOrd="1" destOrd="0" presId="urn:microsoft.com/office/officeart/2005/8/layout/vProcess5"/>
    <dgm:cxn modelId="{06996AFB-7652-4AC9-8B33-639B0DDA2226}" srcId="{1C58F141-FBBB-484A-A06B-13E9D3921672}" destId="{64BF34EF-EF31-498B-8CDD-DBDE0A6CBBEF}" srcOrd="3" destOrd="0" parTransId="{57949EE1-FF58-4142-B550-0FE6FF6E81F8}" sibTransId="{85447307-5CE0-46B9-8B70-A8F3E586B49C}"/>
    <dgm:cxn modelId="{96C5F829-30D0-4E78-A7C7-60816AE87CFF}" type="presOf" srcId="{3CEB3175-9882-428B-8D21-CA25B67A9C66}" destId="{2007F006-0A08-4F27-818A-8A429BEFBD31}" srcOrd="0" destOrd="0" presId="urn:microsoft.com/office/officeart/2005/8/layout/vProcess5"/>
    <dgm:cxn modelId="{3FD24E98-CA35-4991-90FE-E5A3F2D5D19C}" type="presOf" srcId="{8651F3C0-A34B-47E1-BF61-8317A600F220}" destId="{93A47469-8AB9-4235-BE92-12B5FF475F33}" srcOrd="0" destOrd="0" presId="urn:microsoft.com/office/officeart/2005/8/layout/vProcess5"/>
    <dgm:cxn modelId="{1FDC1CF8-B88D-4FC7-874A-4AEC81EA2369}" srcId="{1C58F141-FBBB-484A-A06B-13E9D3921672}" destId="{DE7869DF-0C96-44E8-96D4-CC53BA3DF69A}" srcOrd="0" destOrd="0" parTransId="{3E5AE350-3512-4147-880F-F0D6E028BBF6}" sibTransId="{E97F77F3-7A32-4A00-A42C-6D44BEB91B7D}"/>
    <dgm:cxn modelId="{7544192A-A96F-456A-96A3-F1C846572840}" type="presOf" srcId="{64BF34EF-EF31-498B-8CDD-DBDE0A6CBBEF}" destId="{807390E2-EDB6-4A5D-9644-D655F00FEB55}" srcOrd="1" destOrd="0" presId="urn:microsoft.com/office/officeart/2005/8/layout/vProcess5"/>
    <dgm:cxn modelId="{94B24C5C-D368-4740-8F04-9456AB5B8C99}" type="presOf" srcId="{44CE5EB4-C9D8-4C2A-BE87-AE25C6B4D9EC}" destId="{37E13574-CD4F-488B-831C-725DB22EEDE5}" srcOrd="0" destOrd="0" presId="urn:microsoft.com/office/officeart/2005/8/layout/vProcess5"/>
    <dgm:cxn modelId="{6CFF52BC-5FD6-448A-852A-6534C4A44564}" srcId="{1C58F141-FBBB-484A-A06B-13E9D3921672}" destId="{3CEB3175-9882-428B-8D21-CA25B67A9C66}" srcOrd="2" destOrd="0" parTransId="{49814E57-1AAF-42CF-8BFC-6A06DA1256D2}" sibTransId="{8651F3C0-A34B-47E1-BF61-8317A600F220}"/>
    <dgm:cxn modelId="{B83293AA-7A63-4D11-8C93-289E23C06568}" srcId="{1C58F141-FBBB-484A-A06B-13E9D3921672}" destId="{BD29C56E-BC3E-4319-BC73-9C2C22CEED1E}" srcOrd="1" destOrd="0" parTransId="{82DF6A68-68B8-4834-B871-053FDAD7DBE2}" sibTransId="{44CE5EB4-C9D8-4C2A-BE87-AE25C6B4D9EC}"/>
    <dgm:cxn modelId="{186939B5-23E8-4191-A566-316C19CEFB12}" type="presOf" srcId="{E97F77F3-7A32-4A00-A42C-6D44BEB91B7D}" destId="{D660A148-DAE7-44B9-85F9-5BC031E0309E}" srcOrd="0" destOrd="0" presId="urn:microsoft.com/office/officeart/2005/8/layout/vProcess5"/>
    <dgm:cxn modelId="{172AA627-EC58-40AA-B417-5057B20CFCF2}" type="presOf" srcId="{3CEB3175-9882-428B-8D21-CA25B67A9C66}" destId="{BEA8A63C-CAFB-40A3-B4EB-646E3365D67B}" srcOrd="1" destOrd="0" presId="urn:microsoft.com/office/officeart/2005/8/layout/vProcess5"/>
    <dgm:cxn modelId="{7DF761F6-AD98-4345-97BA-EAB1D44BC3E1}" type="presOf" srcId="{1C58F141-FBBB-484A-A06B-13E9D3921672}" destId="{E8D02957-D78D-4EC5-B90D-97E029E315F0}" srcOrd="0" destOrd="0" presId="urn:microsoft.com/office/officeart/2005/8/layout/vProcess5"/>
    <dgm:cxn modelId="{053E8072-FC83-4FA8-A34D-FA2CB12C0160}" type="presParOf" srcId="{E8D02957-D78D-4EC5-B90D-97E029E315F0}" destId="{C70B2813-F80D-4773-A210-0AB380FE3664}" srcOrd="0" destOrd="0" presId="urn:microsoft.com/office/officeart/2005/8/layout/vProcess5"/>
    <dgm:cxn modelId="{C5E63351-E4CC-46BF-9795-830832F44E61}" type="presParOf" srcId="{E8D02957-D78D-4EC5-B90D-97E029E315F0}" destId="{92E4B992-1E0A-4EFF-995E-A71363EBA12C}" srcOrd="1" destOrd="0" presId="urn:microsoft.com/office/officeart/2005/8/layout/vProcess5"/>
    <dgm:cxn modelId="{7EDC584B-A964-4BBB-8FFA-37A98797BDB3}" type="presParOf" srcId="{E8D02957-D78D-4EC5-B90D-97E029E315F0}" destId="{DD50F966-7125-4915-94ED-6620E7A06890}" srcOrd="2" destOrd="0" presId="urn:microsoft.com/office/officeart/2005/8/layout/vProcess5"/>
    <dgm:cxn modelId="{D8E3C313-4CB0-4736-8534-259D7A86E485}" type="presParOf" srcId="{E8D02957-D78D-4EC5-B90D-97E029E315F0}" destId="{2007F006-0A08-4F27-818A-8A429BEFBD31}" srcOrd="3" destOrd="0" presId="urn:microsoft.com/office/officeart/2005/8/layout/vProcess5"/>
    <dgm:cxn modelId="{CAA50ECA-F8E7-493E-8AF0-4AA884507652}" type="presParOf" srcId="{E8D02957-D78D-4EC5-B90D-97E029E315F0}" destId="{B405FFA7-2E77-415D-863D-92CD2A95D926}" srcOrd="4" destOrd="0" presId="urn:microsoft.com/office/officeart/2005/8/layout/vProcess5"/>
    <dgm:cxn modelId="{48279FAA-018B-4023-A5E2-C25A75FE05E6}" type="presParOf" srcId="{E8D02957-D78D-4EC5-B90D-97E029E315F0}" destId="{D660A148-DAE7-44B9-85F9-5BC031E0309E}" srcOrd="5" destOrd="0" presId="urn:microsoft.com/office/officeart/2005/8/layout/vProcess5"/>
    <dgm:cxn modelId="{F8243195-AB63-4C69-819B-6487D14750F0}" type="presParOf" srcId="{E8D02957-D78D-4EC5-B90D-97E029E315F0}" destId="{37E13574-CD4F-488B-831C-725DB22EEDE5}" srcOrd="6" destOrd="0" presId="urn:microsoft.com/office/officeart/2005/8/layout/vProcess5"/>
    <dgm:cxn modelId="{822C9576-4C41-4947-9F07-0DEC3C826567}" type="presParOf" srcId="{E8D02957-D78D-4EC5-B90D-97E029E315F0}" destId="{93A47469-8AB9-4235-BE92-12B5FF475F33}" srcOrd="7" destOrd="0" presId="urn:microsoft.com/office/officeart/2005/8/layout/vProcess5"/>
    <dgm:cxn modelId="{62CA276C-C2AB-49A5-9F65-959F5BC61D9E}" type="presParOf" srcId="{E8D02957-D78D-4EC5-B90D-97E029E315F0}" destId="{98375A0C-35F6-4647-9377-0F48678C6992}" srcOrd="8" destOrd="0" presId="urn:microsoft.com/office/officeart/2005/8/layout/vProcess5"/>
    <dgm:cxn modelId="{3FE4DFC3-8B33-4972-BCCA-33E9A5D4ACBA}" type="presParOf" srcId="{E8D02957-D78D-4EC5-B90D-97E029E315F0}" destId="{0208C960-495B-4B62-A9CA-188619C3D071}" srcOrd="9" destOrd="0" presId="urn:microsoft.com/office/officeart/2005/8/layout/vProcess5"/>
    <dgm:cxn modelId="{9DF46045-0D88-4204-93A4-BEB74FAB20C5}" type="presParOf" srcId="{E8D02957-D78D-4EC5-B90D-97E029E315F0}" destId="{BEA8A63C-CAFB-40A3-B4EB-646E3365D67B}" srcOrd="10" destOrd="0" presId="urn:microsoft.com/office/officeart/2005/8/layout/vProcess5"/>
    <dgm:cxn modelId="{EE63BC89-2EED-4C62-8C8A-8384B51F996E}" type="presParOf" srcId="{E8D02957-D78D-4EC5-B90D-97E029E315F0}" destId="{807390E2-EDB6-4A5D-9644-D655F00FEB5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4B992-1E0A-4EFF-995E-A71363EBA12C}">
      <dsp:nvSpPr>
        <dsp:cNvPr id="0" name=""/>
        <dsp:cNvSpPr/>
      </dsp:nvSpPr>
      <dsp:spPr>
        <a:xfrm>
          <a:off x="45146" y="-49344"/>
          <a:ext cx="6688402" cy="11747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Вес одного зерна около 50мг → 0,05 (г)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1г = 1000мг </a:t>
          </a:r>
          <a:endParaRPr lang="en-US" sz="2000" kern="1200" dirty="0"/>
        </a:p>
      </dsp:txBody>
      <dsp:txXfrm>
        <a:off x="79552" y="-14938"/>
        <a:ext cx="5321522" cy="1105909"/>
      </dsp:txXfrm>
    </dsp:sp>
    <dsp:sp modelId="{DD50F966-7125-4915-94ED-6620E7A06890}">
      <dsp:nvSpPr>
        <dsp:cNvPr id="0" name=""/>
        <dsp:cNvSpPr/>
      </dsp:nvSpPr>
      <dsp:spPr>
        <a:xfrm>
          <a:off x="560153" y="1208604"/>
          <a:ext cx="6688402" cy="1388051"/>
        </a:xfrm>
        <a:prstGeom prst="roundRect">
          <a:avLst>
            <a:gd name="adj" fmla="val 10000"/>
          </a:avLst>
        </a:prstGeom>
        <a:solidFill>
          <a:schemeClr val="accent5">
            <a:hueOff val="-279955"/>
            <a:satOff val="15216"/>
            <a:lumOff val="-281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0,05 × 18 446 744 073 709 551 615 = 922 337 203 685 477 580,75 (г) → 9 223 372 036 854 (вес урожая в ц)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1ц = 100000г</a:t>
          </a:r>
          <a:endParaRPr lang="en-US" sz="2000" kern="1200" dirty="0"/>
        </a:p>
      </dsp:txBody>
      <dsp:txXfrm>
        <a:off x="600808" y="1249259"/>
        <a:ext cx="5283369" cy="1306741"/>
      </dsp:txXfrm>
    </dsp:sp>
    <dsp:sp modelId="{2007F006-0A08-4F27-818A-8A429BEFBD31}">
      <dsp:nvSpPr>
        <dsp:cNvPr id="0" name=""/>
        <dsp:cNvSpPr/>
      </dsp:nvSpPr>
      <dsp:spPr>
        <a:xfrm>
          <a:off x="1111946" y="2703576"/>
          <a:ext cx="6688402" cy="1174721"/>
        </a:xfrm>
        <a:prstGeom prst="roundRect">
          <a:avLst>
            <a:gd name="adj" fmla="val 10000"/>
          </a:avLst>
        </a:prstGeom>
        <a:solidFill>
          <a:schemeClr val="accent5">
            <a:hueOff val="-559910"/>
            <a:satOff val="30431"/>
            <a:lumOff val="-562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Средняя урожайность пшеницы 64 ц/га</a:t>
          </a:r>
          <a:endParaRPr lang="en-US" sz="2000" kern="1200" dirty="0"/>
        </a:p>
      </dsp:txBody>
      <dsp:txXfrm>
        <a:off x="1146352" y="2737982"/>
        <a:ext cx="5304228" cy="1105909"/>
      </dsp:txXfrm>
    </dsp:sp>
    <dsp:sp modelId="{B405FFA7-2E77-415D-863D-92CD2A95D926}">
      <dsp:nvSpPr>
        <dsp:cNvPr id="0" name=""/>
        <dsp:cNvSpPr/>
      </dsp:nvSpPr>
      <dsp:spPr>
        <a:xfrm>
          <a:off x="1672100" y="3945807"/>
          <a:ext cx="6688402" cy="1466874"/>
        </a:xfrm>
        <a:prstGeom prst="roundRect">
          <a:avLst>
            <a:gd name="adj" fmla="val 10000"/>
          </a:avLst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9 223 372 036 854 : 64 = 144 115 188 075 (га) →    1 441 151 880 (км²) (площадь земли, которую необходимо засеять, чтобы получить нужное количество зёрен)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1км² = 100га</a:t>
          </a:r>
        </a:p>
      </dsp:txBody>
      <dsp:txXfrm>
        <a:off x="1715063" y="3988770"/>
        <a:ext cx="5278753" cy="1380948"/>
      </dsp:txXfrm>
    </dsp:sp>
    <dsp:sp modelId="{D660A148-DAE7-44B9-85F9-5BC031E0309E}">
      <dsp:nvSpPr>
        <dsp:cNvPr id="0" name=""/>
        <dsp:cNvSpPr/>
      </dsp:nvSpPr>
      <dsp:spPr>
        <a:xfrm>
          <a:off x="5924833" y="826691"/>
          <a:ext cx="763569" cy="7635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6096636" y="826691"/>
        <a:ext cx="419963" cy="574586"/>
      </dsp:txXfrm>
    </dsp:sp>
    <dsp:sp modelId="{37E13574-CD4F-488B-831C-725DB22EEDE5}">
      <dsp:nvSpPr>
        <dsp:cNvPr id="0" name=""/>
        <dsp:cNvSpPr/>
      </dsp:nvSpPr>
      <dsp:spPr>
        <a:xfrm>
          <a:off x="6484987" y="2214999"/>
          <a:ext cx="763569" cy="7635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6745"/>
            <a:satOff val="12497"/>
            <a:lumOff val="3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6656790" y="2214999"/>
        <a:ext cx="419963" cy="574586"/>
      </dsp:txXfrm>
    </dsp:sp>
    <dsp:sp modelId="{93A47469-8AB9-4235-BE92-12B5FF475F33}">
      <dsp:nvSpPr>
        <dsp:cNvPr id="0" name=""/>
        <dsp:cNvSpPr/>
      </dsp:nvSpPr>
      <dsp:spPr>
        <a:xfrm>
          <a:off x="7036780" y="3603306"/>
          <a:ext cx="763569" cy="76356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353490"/>
            <a:satOff val="24994"/>
            <a:lumOff val="6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208583" y="3603306"/>
        <a:ext cx="419963" cy="574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7BCFCD65-7D04-4D40-A3C7-5CE0DBAC1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EB72E8-D690-4066-A1A0-E28297B607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F2BD-D7D7-4D5C-824E-00204AF4997D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9B8132-D880-4C1F-8525-CBFAAA3462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B5BB57D-AF93-4E17-9B97-300A5FDF90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ED32F-FBB4-4389-8817-CA1CE2BEB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25234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4911D-BB83-4348-BB68-D9C118E51DD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64F2-900E-47C7-8A60-AC0152EA9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538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6CE3-1B88-44E7-A889-10396235D4EE}" type="datetime1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446EE-ADA5-4954-8FB2-E48EB797DA0E}" type="datetime1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7FEC-B989-495D-B6B6-66FD696F0B57}" type="datetime1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7FFC-2E3E-4274-9AFC-7AA7581E98F7}" type="datetime1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EFDE-1C85-4127-9DF6-90759427A439}" type="datetime1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3B94-9107-4AAF-B7B2-CE0BD0CA991C}" type="datetime1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BEB8-1E61-4964-93FD-A7DB5DFB59D4}" type="datetime1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01C7-40D4-423C-AF0C-8F0F38CEFB77}" type="datetime1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2F0C-7360-46C5-BA0E-8EF597F2312A}" type="datetime1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4DB5-99D4-40ED-8FCF-ABE6F55E95DE}" type="datetime1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DD789-6F8F-4027-9DA3-8584C1C20487}" type="datetime1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D9DB7D-12A2-4DFC-A765-66566ABABACB}" type="datetime1">
              <a:rPr lang="en-US" smtClean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88">
            <a:extLst>
              <a:ext uri="{FF2B5EF4-FFF2-40B4-BE49-F238E27FC236}">
                <a16:creationId xmlns:a16="http://schemas.microsoft.com/office/drawing/2014/main" xmlns="" id="{83D1510C-79B7-445C-8E5E-CD760AD0D6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бъект, внутренний, шахматная фигура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5764A60-ED85-4105-B789-B2306177D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47" r="-1" b="17464"/>
          <a:stretch/>
        </p:blipFill>
        <p:spPr>
          <a:xfrm>
            <a:off x="0" y="-252664"/>
            <a:ext cx="12188932" cy="6858000"/>
          </a:xfrm>
          <a:prstGeom prst="rect">
            <a:avLst/>
          </a:prstGeom>
        </p:spPr>
      </p:pic>
      <p:sp>
        <p:nvSpPr>
          <p:cNvPr id="96" name="Rectangle 90">
            <a:extLst>
              <a:ext uri="{FF2B5EF4-FFF2-40B4-BE49-F238E27FC236}">
                <a16:creationId xmlns:a16="http://schemas.microsoft.com/office/drawing/2014/main" xmlns="" id="{94415B2B-9CD0-46DB-9743-14AA016087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BB8201-2D38-4275-8330-F959BDF8A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7"/>
            <a:ext cx="7315200" cy="4488741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Награда для изобретателя шахмат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Выполнил:  Генералов Тимур, 3в класс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Руководитель: Бердникова О.Ю    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МОУ «Лицей № 40», 2018</a:t>
            </a:r>
          </a:p>
        </p:txBody>
      </p:sp>
      <p:sp>
        <p:nvSpPr>
          <p:cNvPr id="97" name="Rectangle 92">
            <a:extLst>
              <a:ext uri="{FF2B5EF4-FFF2-40B4-BE49-F238E27FC236}">
                <a16:creationId xmlns:a16="http://schemas.microsoft.com/office/drawing/2014/main" xmlns="" id="{1A2DBBF5-6696-4316-9CC2-B847AEEC05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64481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C8EB94-F9A1-488D-8973-BDE6708E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Стало понятно, что площадь земли, которую надо засеять, почти втрое превышает площадь всей планеты Земля.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Таким образом, цель работы достигнута.  Даже если осушить моря и океаны, растопить льды и снега, а всю землю превратить в пахотные поля – даже тогда царь не смог бы наградить мудреца.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69F4269E-1467-4DF7-8BCD-179772E68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8136829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2C35FFF-43F3-4D56-B117-859E72B5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pPr/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02479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A6C026-B439-4E8B-8341-9B81DAD9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solidFill>
                  <a:schemeClr val="tx1"/>
                </a:solidFill>
              </a:rPr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9BC6FA-7E42-4A62-BBAC-67707A7E1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2400" dirty="0"/>
          </a:p>
          <a:p>
            <a:r>
              <a:rPr lang="ru-RU" sz="2400" dirty="0">
                <a:solidFill>
                  <a:schemeClr val="tx1"/>
                </a:solidFill>
              </a:rPr>
              <a:t>Земля // Википедия. [2018—2018]. Дата обновления: 20.08.2018. URL: https://ru.wikipedia.org/?oldid=94613969</a:t>
            </a:r>
          </a:p>
          <a:p>
            <a:r>
              <a:rPr lang="ru-RU" sz="2400" dirty="0">
                <a:solidFill>
                  <a:schemeClr val="tx1"/>
                </a:solidFill>
              </a:rPr>
              <a:t>Михеенко, Д. Уборка зерновых. [Электронный ресурс] / Д. Михеенко // Коммерсантъ. – 2018.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Перельман, Я.И. Живая математика. – М.:Наука, 1978.</a:t>
            </a:r>
          </a:p>
          <a:p>
            <a:r>
              <a:rPr lang="ru-RU" sz="2400" dirty="0">
                <a:solidFill>
                  <a:schemeClr val="tx1"/>
                </a:solidFill>
              </a:rPr>
              <a:t> Сельскохозяйственный энциклопедический словарь./ Под ред. В.К. Месяц. – СССР.: Советская энциклопедия, 1989.</a:t>
            </a:r>
          </a:p>
          <a:p>
            <a:r>
              <a:rPr lang="ru-RU" sz="2400" dirty="0">
                <a:solidFill>
                  <a:schemeClr val="tx1"/>
                </a:solidFill>
              </a:rPr>
              <a:t> Системы наименования чисел // Википедия. [2018—2018]. Дата обновления: 15.08.2018. URL: https://ru.wikipedia.org/?oldid=94532726 </a:t>
            </a: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4DB9EE-9DC3-4866-A81A-29A446E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pPr/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67372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6C95599F-04E2-4EB3-B7B1-F11839505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5A3424B-A6C4-4A92-A92A-C15AD2B464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C97C4F-3AB5-4F64-BBDF-CC907545E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Спасибо за внимание.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69C1E89-E2CD-4B9E-9960-5F566E7B3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 descr="Изображение выглядит как объект, счеты, шахматная фигур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9357DED-95BF-4C66-A1D3-5AFE0B6CB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60" r="-1" b="6120"/>
          <a:stretch/>
        </p:blipFill>
        <p:spPr>
          <a:xfrm>
            <a:off x="8037574" y="1977316"/>
            <a:ext cx="3458249" cy="289521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31AF00D-C29F-4E02-BE6B-B146487156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96804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AF37826C-4A8B-4AA5-BE8C-A755B1970A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BFB47C81-5765-4486-9BD1-E0EB32F4A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xmlns="" id="{CAB92E6E-7D5E-4352-8578-81DBA8D8A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9B7037C1-8BFC-4D4B-85AD-146389D19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26705F-B2FC-48A8-9538-F0411BAEE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8" y="1298447"/>
            <a:ext cx="5049077" cy="38964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spc="-100" dirty="0">
                <a:solidFill>
                  <a:schemeClr val="tx1"/>
                </a:solidFill>
              </a:rPr>
              <a:t>Однажды вечером, когда мы с папой играли в шахматы, я спросил, как появилась эта игра, кто ее придумал? И тогда папа рассказал мне историю об изобретателе шахмат по имени Сета и о книге математических головоломок «Живая математика», благодаря которой он еще в детстве и узнал эту легенду. История так мне понравилась и заинтересовала, что я решил выбрать ее темой своей работы. </a:t>
            </a:r>
          </a:p>
        </p:txBody>
      </p:sp>
      <p:pic>
        <p:nvPicPr>
          <p:cNvPr id="7" name="Объект 6" descr="Изображение выглядит как объект, счеты, небо, песочные часы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8409124-092D-44C2-94EC-0B683D0D3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365" r="-1" b="1915"/>
          <a:stretch/>
        </p:blipFill>
        <p:spPr>
          <a:xfrm>
            <a:off x="6586977" y="1371307"/>
            <a:ext cx="4908848" cy="4109646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BA8574E4-D4FE-4D05-B119-6949BCC14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89F188D-8C03-4857-8D34-14AD2879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pPr/>
              <a:t>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6772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F37826C-4A8B-4AA5-BE8C-A755B1970A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FB47C81-5765-4486-9BD1-E0EB32F4A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6C95599F-04E2-4EB3-B7B1-F11839505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5A3424B-A6C4-4A92-A92A-C15AD2B464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27FE1B-83DE-4878-97E2-E8F30A26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3" y="1298447"/>
            <a:ext cx="6729955" cy="434269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u="sng" spc="-100" dirty="0">
                <a:solidFill>
                  <a:schemeClr val="tx1"/>
                </a:solidFill>
              </a:rPr>
              <a:t>Цель:</a:t>
            </a:r>
            <a:r>
              <a:rPr lang="en-US" sz="2400" b="1" u="sng" spc="-100" dirty="0">
                <a:solidFill>
                  <a:schemeClr val="tx1"/>
                </a:solidFill>
              </a:rPr>
              <a:t> </a:t>
            </a:r>
            <a:r>
              <a:rPr lang="en-US" sz="2400" spc="-100" dirty="0">
                <a:solidFill>
                  <a:schemeClr val="tx1"/>
                </a:solidFill>
              </a:rPr>
              <a:t>математически </a:t>
            </a:r>
            <a:r>
              <a:rPr lang="ru-RU" sz="2400" spc="-100" dirty="0">
                <a:solidFill>
                  <a:schemeClr val="tx1"/>
                </a:solidFill>
              </a:rPr>
              <a:t>обосновать </a:t>
            </a:r>
            <a:r>
              <a:rPr lang="en-US" sz="2400" spc="-100" dirty="0">
                <a:solidFill>
                  <a:schemeClr val="tx1"/>
                </a:solidFill>
              </a:rPr>
              <a:t>возможность той награды, которую попросил изобретатель шахмат.</a:t>
            </a:r>
            <a:br>
              <a:rPr lang="en-US" sz="2400" spc="-100" dirty="0">
                <a:solidFill>
                  <a:schemeClr val="tx1"/>
                </a:solidFill>
              </a:rPr>
            </a:br>
            <a:r>
              <a:rPr lang="en-US" b="1" u="sng" spc="-100" dirty="0">
                <a:solidFill>
                  <a:schemeClr val="tx1"/>
                </a:solidFill>
              </a:rPr>
              <a:t>Задачи:</a:t>
            </a:r>
            <a:r>
              <a:rPr lang="en-US" b="1" spc="-100" dirty="0">
                <a:solidFill>
                  <a:schemeClr val="tx1"/>
                </a:solidFill>
              </a:rPr>
              <a:t> </a:t>
            </a:r>
            <a:r>
              <a:rPr lang="en-US" sz="2400" spc="-100" dirty="0">
                <a:solidFill>
                  <a:schemeClr val="tx1"/>
                </a:solidFill>
              </a:rPr>
              <a:t/>
            </a:r>
            <a:br>
              <a:rPr lang="en-US" sz="2400" spc="-100" dirty="0">
                <a:solidFill>
                  <a:schemeClr val="tx1"/>
                </a:solidFill>
              </a:rPr>
            </a:br>
            <a:r>
              <a:rPr lang="en-US" sz="2400" spc="-100" dirty="0">
                <a:solidFill>
                  <a:schemeClr val="tx1"/>
                </a:solidFill>
              </a:rPr>
              <a:t>1. </a:t>
            </a:r>
            <a:r>
              <a:rPr lang="ru-RU" sz="2400" spc="-100" dirty="0">
                <a:solidFill>
                  <a:schemeClr val="tx1"/>
                </a:solidFill>
              </a:rPr>
              <a:t>Самостоятельно познакомиться с легендой о награде для изобретателя шахмат.</a:t>
            </a:r>
            <a:r>
              <a:rPr lang="en-US" sz="2400" spc="-100" dirty="0">
                <a:solidFill>
                  <a:schemeClr val="tx1"/>
                </a:solidFill>
              </a:rPr>
              <a:t/>
            </a:r>
            <a:br>
              <a:rPr lang="en-US" sz="2400" spc="-100" dirty="0">
                <a:solidFill>
                  <a:schemeClr val="tx1"/>
                </a:solidFill>
              </a:rPr>
            </a:br>
            <a:r>
              <a:rPr lang="en-US" sz="2400" spc="-100" dirty="0">
                <a:solidFill>
                  <a:schemeClr val="tx1"/>
                </a:solidFill>
              </a:rPr>
              <a:t>2. </a:t>
            </a:r>
            <a:r>
              <a:rPr lang="ru-RU" sz="2400" spc="-100" dirty="0">
                <a:solidFill>
                  <a:schemeClr val="tx1"/>
                </a:solidFill>
              </a:rPr>
              <a:t>Сформулировать и решить математические задачи для проверки легенды.</a:t>
            </a:r>
            <a:r>
              <a:rPr lang="en-US" sz="2400" spc="-100" dirty="0">
                <a:solidFill>
                  <a:schemeClr val="tx1"/>
                </a:solidFill>
              </a:rPr>
              <a:t/>
            </a:r>
            <a:br>
              <a:rPr lang="en-US" sz="2400" spc="-100" dirty="0">
                <a:solidFill>
                  <a:schemeClr val="tx1"/>
                </a:solidFill>
              </a:rPr>
            </a:br>
            <a:r>
              <a:rPr lang="en-US" sz="2400" spc="-100" dirty="0">
                <a:solidFill>
                  <a:schemeClr val="tx1"/>
                </a:solidFill>
              </a:rPr>
              <a:t>3. </a:t>
            </a:r>
            <a:r>
              <a:rPr lang="ru-RU" sz="2400" spc="-100" dirty="0">
                <a:solidFill>
                  <a:schemeClr val="tx1"/>
                </a:solidFill>
              </a:rPr>
              <a:t>Сделать выводы.</a:t>
            </a:r>
            <a:r>
              <a:rPr lang="en-US" sz="2400" spc="-100" dirty="0">
                <a:solidFill>
                  <a:schemeClr val="tx1"/>
                </a:solidFill>
              </a:rPr>
              <a:t/>
            </a:r>
            <a:br>
              <a:rPr lang="en-US" sz="2400" spc="-100" dirty="0">
                <a:solidFill>
                  <a:schemeClr val="tx1"/>
                </a:solidFill>
              </a:rPr>
            </a:br>
            <a:r>
              <a:rPr lang="en-US" sz="2400" spc="-100" dirty="0">
                <a:solidFill>
                  <a:schemeClr val="tx1"/>
                </a:solidFill>
              </a:rPr>
              <a:t/>
            </a:r>
            <a:br>
              <a:rPr lang="en-US" sz="2400" spc="-100" dirty="0">
                <a:solidFill>
                  <a:schemeClr val="tx1"/>
                </a:solidFill>
              </a:rPr>
            </a:br>
            <a:endParaRPr lang="en-US" sz="2400" spc="-100" dirty="0">
              <a:solidFill>
                <a:schemeClr val="tx1"/>
              </a:solidFill>
            </a:endParaRPr>
          </a:p>
        </p:txBody>
      </p:sp>
      <p:pic>
        <p:nvPicPr>
          <p:cNvPr id="13" name="Объект 12" descr="Изображение выглядит как текст, кроссворд, седз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3E9CB67-8599-4A86-B1C9-C2B90BE42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0860" y="759599"/>
            <a:ext cx="3291676" cy="533065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31AF00D-C29F-4E02-BE6B-B146487156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E3DD1C6-20A2-4151-BA17-4DA55F18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pPr/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98725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xmlns="" id="{168D8C5A-D6A8-4B82-A915-65B3BE9DE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xmlns="" id="{1A4306A5-A549-4C0D-A7D2-34D4D4A996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xmlns="" id="{39854EA4-C2EA-4CC9-AB13-F4357EA50E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xmlns="" id="{49C9BC5A-12D7-407E-B635-9C0CD487E1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11BAA1-F9DB-49B9-B140-46B50B12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7"/>
            <a:ext cx="3685070" cy="399544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spc="-100" dirty="0">
                <a:solidFill>
                  <a:schemeClr val="tx1"/>
                </a:solidFill>
              </a:rPr>
              <a:t>Шахматная игра была придумана в Индии</a:t>
            </a:r>
            <a:r>
              <a:rPr lang="ru-RU" sz="2400" spc="-100" dirty="0">
                <a:solidFill>
                  <a:schemeClr val="tx1"/>
                </a:solidFill>
              </a:rPr>
              <a:t>. В легенде говорится:</a:t>
            </a:r>
            <a:r>
              <a:rPr lang="en-US" sz="2400" spc="-100" dirty="0">
                <a:solidFill>
                  <a:schemeClr val="tx1"/>
                </a:solidFill>
              </a:rPr>
              <a:t> когда индусский царь Шерам познакомился с нею, он был восхищен ее остроумием и пожелал наградить ее создателя – ученого по имени Сета. Царь был достаточно богат, чтобы исполнить самое смелое желание мудреца.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1BAC3D7-EAB5-4795-9A02-218D44E99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637" b="-1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xmlns="" id="{D5CA3B5C-C1FB-42DE-B567-1CC43D264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12CE027-9EFF-4CD9-B94A-D78B515E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pPr/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65435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8AD54C69-3B75-4DE5-BA8D-AA3C47303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C25A3BB3-269C-4313-A40F-C3B4DE9443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xmlns="" id="{FC706DC4-CE0E-4EA3-AA01-9004F5E14E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EFB0542E-7DD8-4BE7-BE60-3650536D74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F81815-8084-431D-974E-EC9C8D0CC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2" y="4617798"/>
            <a:ext cx="10903492" cy="14782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spc="-100" dirty="0">
                <a:solidFill>
                  <a:schemeClr val="tx1"/>
                </a:solidFill>
              </a:rPr>
              <a:t>Сета обдумал свой ответ и попросил за первую клетку шахматной доски одно пшеничное зерно, за вторую – два, за третью – четыре, за четвертую – восемь, за пятую – шестнадцать, то есть за каждую следующую вдвое больше предыдущей. Царь был удивлен и раздражен такой скромной просьбой и велел слугам немедленно выдать мудрецу его ничтожную награду.</a:t>
            </a:r>
          </a:p>
        </p:txBody>
      </p:sp>
      <p:pic>
        <p:nvPicPr>
          <p:cNvPr id="8" name="Объект 4" descr="Изображение выглядит как объект, внутренний, пол, стол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02DB2B1F-B13C-47C3-A95A-045A94CB1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59"/>
          <a:stretch/>
        </p:blipFill>
        <p:spPr>
          <a:xfrm>
            <a:off x="1063690" y="761998"/>
            <a:ext cx="5032309" cy="3162887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10334059-3F5C-46B9-A048-98B598309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53218"/>
            <a:ext cx="2461846" cy="378816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A6AB094-4A6F-4F7C-A48B-1F202411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pPr/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50762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AF37826C-4A8B-4AA5-BE8C-A755B1970A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BFB47C81-5765-4486-9BD1-E0EB32F4A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xmlns="" id="{5C98F3A3-40EE-441A-B2C5-11D679551C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5ACF81E6-4845-4DC0-84A6-AF0706857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E87AB5-8D5E-4AD4-80FF-B8F096F99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3" y="4590661"/>
            <a:ext cx="10796077" cy="137404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spc="-100" dirty="0">
                <a:solidFill>
                  <a:schemeClr val="tx1"/>
                </a:solidFill>
              </a:rPr>
              <a:t>Но придворные математики считали зерна день и ночь, а на утро явились к царю и доложили</a:t>
            </a:r>
            <a:r>
              <a:rPr lang="ru-RU" sz="2400" spc="-100" dirty="0">
                <a:solidFill>
                  <a:schemeClr val="tx1"/>
                </a:solidFill>
              </a:rPr>
              <a:t>,</a:t>
            </a:r>
            <a:r>
              <a:rPr lang="en-US" sz="2400" spc="-100" dirty="0">
                <a:solidFill>
                  <a:schemeClr val="tx1"/>
                </a:solidFill>
              </a:rPr>
              <a:t> </a:t>
            </a:r>
            <a:r>
              <a:rPr lang="ru-RU" sz="2400" spc="-100" dirty="0">
                <a:solidFill>
                  <a:schemeClr val="tx1"/>
                </a:solidFill>
              </a:rPr>
              <a:t>что выдать обещанную награду можно только в том случае, если осушить моря и океаны, растопить льды и снега,  а землю превратить в пахотные поля и сплошь засеять пшеницей. Только тогда мудрец получит свою награду.</a:t>
            </a:r>
            <a:endParaRPr lang="en-US" sz="2400" spc="-100" dirty="0">
              <a:solidFill>
                <a:schemeClr val="tx1"/>
              </a:solidFill>
            </a:endParaRPr>
          </a:p>
        </p:txBody>
      </p:sp>
      <p:pic>
        <p:nvPicPr>
          <p:cNvPr id="29" name="Объект 12" descr="Изображение выглядит как объект,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F0BD8B75-330B-442A-8381-EF44112AA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78" r="-1" b="-1"/>
          <a:stretch/>
        </p:blipFill>
        <p:spPr>
          <a:xfrm>
            <a:off x="2461847" y="253598"/>
            <a:ext cx="6804834" cy="400466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EE5FF77-C170-472B-B8BA-54BF19ED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pPr/>
              <a:t>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92840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9433518-3909-462F-8303-864C2A833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FC9895-12DC-466F-BA20-87028EF5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209938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spc="-100" dirty="0">
                <a:solidFill>
                  <a:schemeClr val="tx1"/>
                </a:solidFill>
              </a:rPr>
              <a:t>Чтобы узнать мог ли царь выполнить просьбу о награде, мне нужно</a:t>
            </a:r>
            <a:r>
              <a:rPr lang="ru-RU" sz="2400" spc="-100" dirty="0">
                <a:solidFill>
                  <a:schemeClr val="tx1"/>
                </a:solidFill>
              </a:rPr>
              <a:t> было </a:t>
            </a:r>
            <a:r>
              <a:rPr lang="en-US" sz="2400" spc="-100" dirty="0">
                <a:solidFill>
                  <a:schemeClr val="tx1"/>
                </a:solidFill>
              </a:rPr>
              <a:t> выяснить, сколько земли надо засеять, чтобы вырастить такое количество зёрен. Для этого сначала я посчитал все зерна</a:t>
            </a:r>
            <a:r>
              <a:rPr lang="ru-RU" sz="2400" spc="-100" dirty="0">
                <a:solidFill>
                  <a:schemeClr val="tx1"/>
                </a:solidFill>
              </a:rPr>
              <a:t>.</a:t>
            </a:r>
            <a:r>
              <a:rPr lang="en-US" sz="2400" spc="-100" dirty="0">
                <a:solidFill>
                  <a:schemeClr val="tx1"/>
                </a:solidFill>
              </a:rPr>
              <a:t/>
            </a:r>
            <a:br>
              <a:rPr lang="en-US" sz="2400" spc="-100" dirty="0">
                <a:solidFill>
                  <a:schemeClr val="tx1"/>
                </a:solidFill>
              </a:rPr>
            </a:br>
            <a:endParaRPr lang="en-US" sz="2400" spc="-100" dirty="0">
              <a:solidFill>
                <a:schemeClr val="tx1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558C5565-935E-4013-9F26-EDA158721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3678843"/>
            <a:ext cx="6919302" cy="20993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9 223 372 036 854 775 808 + 9 223 372 036 854 775 808 – 1 =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18 446 744 073 709 551 615</a:t>
            </a:r>
          </a:p>
          <a:p>
            <a:pPr marL="0" indent="0">
              <a:buNone/>
            </a:pP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0" name="Рисунок 9" descr="Изображение выглядит как текст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9489A69-AF04-41C4-AD28-8FB7203A9C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5" r="3" b="3"/>
          <a:stretch/>
        </p:blipFill>
        <p:spPr>
          <a:xfrm rot="5400000">
            <a:off x="6768850" y="1535781"/>
            <a:ext cx="5330650" cy="3778286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AD1D5E6-FB85-414E-9A3A-A03E85F1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pPr/>
              <a:t>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32278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168D8C5A-D6A8-4B82-A915-65B3BE9DE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1A4306A5-A549-4C0D-A7D2-34D4D4A996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xmlns="" id="{07D2FD6F-2673-45A6-A122-13D3E3D75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633E1637-F394-4B03-AFCB-EEB6754D54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595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961062-4731-466C-83CC-F25C8BBF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4705801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spc="-100" dirty="0">
                <a:solidFill>
                  <a:schemeClr val="tx1"/>
                </a:solidFill>
              </a:rPr>
              <a:t>Получилось очень большое число, но с помощью интернет-энциклопедии </a:t>
            </a:r>
            <a:r>
              <a:rPr lang="ru-RU" sz="2400" spc="-100" dirty="0">
                <a:solidFill>
                  <a:schemeClr val="tx1"/>
                </a:solidFill>
              </a:rPr>
              <a:t>«</a:t>
            </a:r>
            <a:r>
              <a:rPr lang="en-US" sz="2400" spc="-100" dirty="0">
                <a:solidFill>
                  <a:schemeClr val="tx1"/>
                </a:solidFill>
              </a:rPr>
              <a:t>Википедия</a:t>
            </a:r>
            <a:r>
              <a:rPr lang="ru-RU" sz="2400" spc="-100" dirty="0">
                <a:solidFill>
                  <a:schemeClr val="tx1"/>
                </a:solidFill>
              </a:rPr>
              <a:t>»</a:t>
            </a:r>
            <a:r>
              <a:rPr lang="en-US" sz="2400" spc="-100" dirty="0">
                <a:solidFill>
                  <a:schemeClr val="tx1"/>
                </a:solidFill>
              </a:rPr>
              <a:t> я смог его прочитать. </a:t>
            </a:r>
            <a:br>
              <a:rPr lang="en-US" sz="2400" spc="-100" dirty="0">
                <a:solidFill>
                  <a:schemeClr val="tx1"/>
                </a:solidFill>
              </a:rPr>
            </a:br>
            <a:r>
              <a:rPr lang="en-US" sz="2400" spc="-100" dirty="0">
                <a:solidFill>
                  <a:schemeClr val="tx1"/>
                </a:solidFill>
              </a:rPr>
              <a:t>18 квинтиллионов 446 квадриллионов 744 триллиона 73 миллиарда 709 миллионов 551 тысяча 615</a:t>
            </a:r>
          </a:p>
        </p:txBody>
      </p:sp>
      <p:pic>
        <p:nvPicPr>
          <p:cNvPr id="19" name="Объект 15">
            <a:extLst>
              <a:ext uri="{FF2B5EF4-FFF2-40B4-BE49-F238E27FC236}">
                <a16:creationId xmlns:a16="http://schemas.microsoft.com/office/drawing/2014/main" xmlns="" id="{2D24406B-AE75-45D4-B12A-E3DE8A0EF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0" b="3"/>
          <a:stretch/>
        </p:blipFill>
        <p:spPr>
          <a:xfrm>
            <a:off x="6586977" y="759599"/>
            <a:ext cx="4908848" cy="533065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66BBF280-910D-41A6-AF1D-EF789EC078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5572ED1-6CAD-446B-B7E8-10ED58357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pPr/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06237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57920B-9141-40CE-B538-5DB70ABB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20" y="759178"/>
            <a:ext cx="2947482" cy="533964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Затем с помощью сельскохозяйственного словаря я узнал массу 1 зерна и посчитал вес всего урожая.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А в газете «Коммерсантъ» нашел  урожайность пшеницы и смог посчитать, какое количество земли надо засеять, чтобы собрать необходимый урожай зерна (пользовался инженерным калькулятором). Искомое число – 1 миллиард 441 миллион 151 тысяча 880 (км²)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A455B0CA-3934-473F-BE0A-977C5B8BE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6545176"/>
              </p:ext>
            </p:extLst>
          </p:nvPr>
        </p:nvGraphicFramePr>
        <p:xfrm>
          <a:off x="3578577" y="733778"/>
          <a:ext cx="8360503" cy="5339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542D3E1-1A60-4D21-BEEA-824B88FF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2000" smtClean="0"/>
              <a:pPr/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87057906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571</Words>
  <Application>Microsoft Office PowerPoint</Application>
  <PresentationFormat>Произвольный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Рамка</vt:lpstr>
      <vt:lpstr>Награда для изобретателя шахмат  Выполнил:  Генералов Тимур, 3в класс  Руководитель: Бердникова О.Ю       МОУ «Лицей № 40», 2018</vt:lpstr>
      <vt:lpstr>Однажды вечером, когда мы с папой играли в шахматы, я спросил, как появилась эта игра, кто ее придумал? И тогда папа рассказал мне историю об изобретателе шахмат по имени Сета и о книге математических головоломок «Живая математика», благодаря которой он еще в детстве и узнал эту легенду. История так мне понравилась и заинтересовала, что я решил выбрать ее темой своей работы. </vt:lpstr>
      <vt:lpstr>Цель: математически обосновать возможность той награды, которую попросил изобретатель шахмат. Задачи:  1. Самостоятельно познакомиться с легендой о награде для изобретателя шахмат. 2. Сформулировать и решить математические задачи для проверки легенды. 3. Сделать выводы.  </vt:lpstr>
      <vt:lpstr>Шахматная игра была придумана в Индии. В легенде говорится: когда индусский царь Шерам познакомился с нею, он был восхищен ее остроумием и пожелал наградить ее создателя – ученого по имени Сета. Царь был достаточно богат, чтобы исполнить самое смелое желание мудреца.</vt:lpstr>
      <vt:lpstr>Сета обдумал свой ответ и попросил за первую клетку шахматной доски одно пшеничное зерно, за вторую – два, за третью – четыре, за четвертую – восемь, за пятую – шестнадцать, то есть за каждую следующую вдвое больше предыдущей. Царь был удивлен и раздражен такой скромной просьбой и велел слугам немедленно выдать мудрецу его ничтожную награду.</vt:lpstr>
      <vt:lpstr>Но придворные математики считали зерна день и ночь, а на утро явились к царю и доложили, что выдать обещанную награду можно только в том случае, если осушить моря и океаны, растопить льды и снега,  а землю превратить в пахотные поля и сплошь засеять пшеницей. Только тогда мудрец получит свою награду.</vt:lpstr>
      <vt:lpstr>Чтобы узнать мог ли царь выполнить просьбу о награде, мне нужно было  выяснить, сколько земли надо засеять, чтобы вырастить такое количество зёрен. Для этого сначала я посчитал все зерна. </vt:lpstr>
      <vt:lpstr>Получилось очень большое число, но с помощью интернет-энциклопедии «Википедия» я смог его прочитать.  18 квинтиллионов 446 квадриллионов 744 триллиона 73 миллиарда 709 миллионов 551 тысяча 615</vt:lpstr>
      <vt:lpstr>Затем с помощью сельскохозяйственного словаря я узнал массу 1 зерна и посчитал вес всего урожая. А в газете «Коммерсантъ» нашел  урожайность пшеницы и смог посчитать, какое количество земли надо засеять, чтобы собрать необходимый урожай зерна (пользовался инженерным калькулятором). Искомое число – 1 миллиард 441 миллион 151 тысяча 880 (км²)  </vt:lpstr>
      <vt:lpstr>Стало понятно, что площадь земли, которую надо засеять, почти втрое превышает площадь всей планеты Земля.  Таким образом, цель работы достигнута.  Даже если осушить моря и океаны, растопить льды и снега, а всю землю превратить в пахотные поля – даже тогда царь не смог бы наградить мудреца.</vt:lpstr>
      <vt:lpstr>Литература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Награда для изобретателя шахмат</dc:title>
  <dc:creator>Алексей Генералов</dc:creator>
  <cp:lastModifiedBy>user</cp:lastModifiedBy>
  <cp:revision>15</cp:revision>
  <dcterms:created xsi:type="dcterms:W3CDTF">2018-09-08T20:30:53Z</dcterms:created>
  <dcterms:modified xsi:type="dcterms:W3CDTF">2019-01-21T08:27:22Z</dcterms:modified>
</cp:coreProperties>
</file>